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5" r:id="rId4"/>
    <p:sldId id="266" r:id="rId5"/>
    <p:sldId id="267" r:id="rId6"/>
    <p:sldId id="287" r:id="rId7"/>
    <p:sldId id="268" r:id="rId8"/>
    <p:sldId id="269" r:id="rId9"/>
    <p:sldId id="288" r:id="rId10"/>
    <p:sldId id="270" r:id="rId11"/>
    <p:sldId id="280" r:id="rId12"/>
    <p:sldId id="272" r:id="rId13"/>
    <p:sldId id="273" r:id="rId14"/>
    <p:sldId id="274" r:id="rId15"/>
    <p:sldId id="277" r:id="rId16"/>
    <p:sldId id="275" r:id="rId17"/>
    <p:sldId id="271" r:id="rId18"/>
    <p:sldId id="281" r:id="rId19"/>
    <p:sldId id="282" r:id="rId20"/>
    <p:sldId id="283" r:id="rId21"/>
    <p:sldId id="284" r:id="rId22"/>
    <p:sldId id="285" r:id="rId23"/>
    <p:sldId id="286" r:id="rId24"/>
    <p:sldId id="28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1BF200-D29C-4C09-9006-88995E174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F7FF9A-53CF-4D8C-8BA1-B922B9961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2413C8-1672-496E-A264-6BB3B0021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AFD6F-BEF3-462B-B382-D3385755B8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9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4D4AC-57CD-4D5C-9E27-C029B892E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766B9-721E-4E7C-80C4-8186A1EE4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D5F331-2F11-48BA-B5B5-7160A9066C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16636-0CC4-41EA-B606-4025157803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38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433EE-9D8E-4934-97A3-00219424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C7A009-E691-4BAB-83B0-9E5576BAD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282FF6-2E3D-4ADD-8497-AD07CB6B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7EBD-3FA8-4083-8501-43E6AE946F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37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077F8F-AAE9-4E1F-A0E3-09D1082A8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5F4D3E-136A-469E-9AD2-67C8A810A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3D8DC8-F7F0-4543-90D1-CCF2F32BB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1AE9-5E26-4237-9958-B908414804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92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D40D2-F6DB-417D-9D7D-CC4139F10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B797FE-83C9-4501-8D9F-1D98B3E17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EA8F4F-46D7-4928-888D-64A2E7C16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3520C-D61D-4687-9725-0B2972ABDE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300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0B5AB-CDFF-4044-8B6D-9FBD8F0A74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A81667-3CC6-49C8-BB9D-06DD9FF52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D1D311-A062-4BC5-9347-56AE102C0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078F6-4506-4F83-BA50-61B08E2B4F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79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1A9E65-7699-4FFC-96F6-D6D596535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283EC1-2B21-4D58-9EAA-F21EB21E8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BB3B0-67E1-4988-818E-A04315339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6F38-5702-4AC9-9201-35A3391211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830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BD7A78-B5EF-439B-9704-394A1638C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2AEECE-FE2C-43E8-AA37-1E23516D3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81FBE9-0E67-469B-8B8E-534B2B5BA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9653-9562-4BE1-A734-780E26D133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50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2EAC37-67CD-4B11-9015-22AC08505B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1B9D92-7EC7-464F-9B54-34D536A21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2CAD38-5260-4CE8-B53C-775C36DF6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6C3BF-F501-4A6B-82C1-C956DD73B3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38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0DD054-5E69-44E5-B976-3B4D2349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8168FDC-4147-4824-9061-F9AF01E21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2DFAA9-A010-480D-B88E-64060BCB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67FCB-62C7-4A91-8107-E0C02F4084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583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43902-2D16-4196-904D-63ECA906AC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E283F-A759-44FF-B24E-B97435AA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CC968-5254-4F9A-A53B-B06E43F6F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7EC07-2FB1-4B3A-A00F-4814333EFD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19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1E308E-5CFD-4F7D-AD3D-26DA874C4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EECEF-67F1-42E5-A4E4-169F923F2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42D73-64F3-4FD0-A77B-ED8DAA430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09028-F58E-4F8C-9653-4B4A4B28C2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803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E"/>
            </a:gs>
            <a:gs pos="100000">
              <a:srgbClr val="C5C5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1EC57E1-B096-47AD-B957-B90CE16EB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0E9F74-23ED-4245-BD84-858080483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0FCFFF-0FB9-42FF-8B82-FCE22AB5C1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F3D9F2-427B-498B-8747-CF1219E57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2543E-A86F-4705-B496-FA756C5715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8F4287-2EEA-4769-AF2E-EE61ECE2FD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73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Těžký život ve vodě</a:t>
            </a:r>
            <a:br>
              <a:rPr lang="cs-CZ" altLang="cs-CZ" b="1" dirty="0"/>
            </a:br>
            <a:r>
              <a:rPr lang="cs-CZ" altLang="cs-CZ" b="1" dirty="0"/>
              <a:t>-</a:t>
            </a:r>
            <a:br>
              <a:rPr lang="cs-CZ" altLang="cs-CZ" b="1" dirty="0"/>
            </a:br>
            <a:r>
              <a:rPr lang="cs-CZ" altLang="cs-CZ" b="1" dirty="0"/>
              <a:t>voda jako prostředí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129E5F5-4A11-4697-9A56-B10B27E519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49525" y="4121152"/>
            <a:ext cx="4038600" cy="11080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b="1" dirty="0"/>
              <a:t>Mgr. Jiří Hotový</a:t>
            </a:r>
          </a:p>
          <a:p>
            <a:pPr algn="ctr" eaLnBrk="1" hangingPunct="1">
              <a:buFontTx/>
              <a:buNone/>
            </a:pPr>
            <a:r>
              <a:rPr lang="cs-CZ" altLang="cs-CZ" sz="2400" dirty="0"/>
              <a:t>Povodí Labe</a:t>
            </a:r>
          </a:p>
        </p:txBody>
      </p:sp>
      <p:pic>
        <p:nvPicPr>
          <p:cNvPr id="2052" name="Picture 5" descr="hlavicka_logo_alt">
            <a:extLst>
              <a:ext uri="{FF2B5EF4-FFF2-40B4-BE49-F238E27FC236}">
                <a16:creationId xmlns:a16="http://schemas.microsoft.com/office/drawing/2014/main" id="{94DE343D-9456-495B-A1A7-35391171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539273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STRATIFIKACE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2" y="776020"/>
            <a:ext cx="9051120" cy="1926762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nejvyšší hustota při 4°C, teplejší i chladnější voda je lehčí, drží se nahoře</a:t>
            </a:r>
          </a:p>
          <a:p>
            <a:r>
              <a:rPr lang="cs-CZ" sz="2800" dirty="0"/>
              <a:t>dlouhodobě jen v hlubších vodách (jezera, přehrady), krátkodobě i v mělkých (rybníky)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2FA2954-319D-4EE4-A2AA-A51D8D312C57}"/>
              </a:ext>
            </a:extLst>
          </p:cNvPr>
          <p:cNvSpPr txBox="1"/>
          <p:nvPr/>
        </p:nvSpPr>
        <p:spPr>
          <a:xfrm>
            <a:off x="2785560" y="6260064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jaro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2DC7EC6-9399-4655-A092-B94C032D89A8}"/>
              </a:ext>
            </a:extLst>
          </p:cNvPr>
          <p:cNvSpPr txBox="1"/>
          <p:nvPr/>
        </p:nvSpPr>
        <p:spPr>
          <a:xfrm>
            <a:off x="5206175" y="6260064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léto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D8D4252-5E0B-4B7B-BD6A-0839BC00A36C}"/>
              </a:ext>
            </a:extLst>
          </p:cNvPr>
          <p:cNvSpPr txBox="1"/>
          <p:nvPr/>
        </p:nvSpPr>
        <p:spPr>
          <a:xfrm>
            <a:off x="7371971" y="6209980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podzim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928990D-0399-416E-BB12-67EBC31BA77C}"/>
              </a:ext>
            </a:extLst>
          </p:cNvPr>
          <p:cNvSpPr txBox="1"/>
          <p:nvPr/>
        </p:nvSpPr>
        <p:spPr>
          <a:xfrm>
            <a:off x="596014" y="6260064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zima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7D737930-9D29-4CF5-AD6C-0D3391E5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" y="2942905"/>
            <a:ext cx="2543175" cy="326707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F39630FA-0EA4-4D29-81FB-47081F15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36" y="2941003"/>
            <a:ext cx="2162175" cy="290512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BBF9C9B4-6F0B-4E4D-80EF-031AE5EA7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940242"/>
            <a:ext cx="2133600" cy="290512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584AAA56-DBBE-4D67-A9FA-96F003599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980" y="2945004"/>
            <a:ext cx="2162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STRATIFIKACE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780812"/>
            <a:ext cx="8752114" cy="929235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nejvyšší hustota při 4°C, teplejší i chladnější voda je lehčí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24BAA95-DAD0-4C29-983A-F467A797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41" y="1281055"/>
            <a:ext cx="5841917" cy="56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1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STRATIFIKACE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780812"/>
            <a:ext cx="8752114" cy="929235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nejvyšší hustota při 4°C, teplejší i chladnější voda je lehčí, drží se nahoře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B282EE8-12EC-4825-B351-C62B510A3DAB}"/>
              </a:ext>
            </a:extLst>
          </p:cNvPr>
          <p:cNvGrpSpPr/>
          <p:nvPr/>
        </p:nvGrpSpPr>
        <p:grpSpPr>
          <a:xfrm>
            <a:off x="-1" y="2565071"/>
            <a:ext cx="9144001" cy="4019940"/>
            <a:chOff x="-1" y="2565071"/>
            <a:chExt cx="9144001" cy="4019940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60243A27-84A7-4304-9C2C-D14359F1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565071"/>
              <a:ext cx="4500002" cy="1837500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12A82204-7B7B-486F-B7A5-7773CF789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0" y="2565071"/>
              <a:ext cx="4500000" cy="1837500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3E4E3E97-E6B6-419F-AAF9-D2094776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747511"/>
              <a:ext cx="4500000" cy="1837500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F89289AC-C883-45A6-8D8B-ACFB6F35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0" y="4747511"/>
              <a:ext cx="4500000" cy="1837500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42FA2954-319D-4EE4-A2AA-A51D8D312C57}"/>
                </a:ext>
              </a:extLst>
            </p:cNvPr>
            <p:cNvSpPr txBox="1"/>
            <p:nvPr/>
          </p:nvSpPr>
          <p:spPr>
            <a:xfrm>
              <a:off x="178130" y="3690641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25.3.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52DC7EC6-9399-4655-A092-B94C032D89A8}"/>
                </a:ext>
              </a:extLst>
            </p:cNvPr>
            <p:cNvSpPr txBox="1"/>
            <p:nvPr/>
          </p:nvSpPr>
          <p:spPr>
            <a:xfrm>
              <a:off x="4845985" y="3686964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20.5.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D8D4252-5E0B-4B7B-BD6A-0839BC00A36C}"/>
                </a:ext>
              </a:extLst>
            </p:cNvPr>
            <p:cNvSpPr txBox="1"/>
            <p:nvPr/>
          </p:nvSpPr>
          <p:spPr>
            <a:xfrm>
              <a:off x="178130" y="5875351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29.7.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8928990D-0399-416E-BB12-67EBC31BA77C}"/>
                </a:ext>
              </a:extLst>
            </p:cNvPr>
            <p:cNvSpPr txBox="1"/>
            <p:nvPr/>
          </p:nvSpPr>
          <p:spPr>
            <a:xfrm>
              <a:off x="4845984" y="5875351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9.9.</a:t>
              </a:r>
            </a:p>
          </p:txBody>
        </p:sp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EBD3F1D-9115-45B2-82E7-F33B5568E0B2}"/>
              </a:ext>
            </a:extLst>
          </p:cNvPr>
          <p:cNvSpPr txBox="1"/>
          <p:nvPr/>
        </p:nvSpPr>
        <p:spPr>
          <a:xfrm>
            <a:off x="985653" y="1955754"/>
            <a:ext cx="720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přehrada Seč, Chrudimka, 2019</a:t>
            </a:r>
          </a:p>
        </p:txBody>
      </p:sp>
    </p:spTree>
    <p:extLst>
      <p:ext uri="{BB962C8B-B14F-4D97-AF65-F5344CB8AC3E}">
        <p14:creationId xmlns:p14="http://schemas.microsoft.com/office/powerpoint/2010/main" val="65486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STRATIFIKACE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852062"/>
            <a:ext cx="8752114" cy="523221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moře - nejvyšší hustota při 2°C, vliv salinity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0833C9-6E9F-48AC-97F5-A0E594D48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02" y="1375283"/>
            <a:ext cx="5725196" cy="54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8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2062"/>
            <a:ext cx="8229600" cy="1083621"/>
          </a:xfrm>
        </p:spPr>
        <p:txBody>
          <a:bodyPr/>
          <a:lstStyle/>
          <a:p>
            <a:r>
              <a:rPr lang="cs-CZ" sz="2800" dirty="0"/>
              <a:t>proniká jen do určité hloubky – rozptyl, pohlcení</a:t>
            </a:r>
          </a:p>
          <a:p>
            <a:r>
              <a:rPr lang="cs-CZ" sz="2800" dirty="0"/>
              <a:t>rozdílně podle vlnové délky = barvy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622645-40B4-4D36-9F30-925BBBECB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9342" b="9757"/>
          <a:stretch/>
        </p:blipFill>
        <p:spPr>
          <a:xfrm>
            <a:off x="821037" y="2057400"/>
            <a:ext cx="7501925" cy="46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2062"/>
            <a:ext cx="8229600" cy="1083621"/>
          </a:xfrm>
        </p:spPr>
        <p:txBody>
          <a:bodyPr/>
          <a:lstStyle/>
          <a:p>
            <a:r>
              <a:rPr lang="cs-CZ" sz="2800" dirty="0"/>
              <a:t>proniká jen do určité hloubky – rozptyl, pohlcení</a:t>
            </a:r>
          </a:p>
          <a:p>
            <a:r>
              <a:rPr lang="cs-CZ" sz="2800" dirty="0"/>
              <a:t>rozdílně podle vlnové délky = barvy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C5CBCE-7EE1-4089-9DCA-A943601A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56" y="1846516"/>
            <a:ext cx="4583288" cy="50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77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1" y="899563"/>
            <a:ext cx="9108000" cy="572978"/>
          </a:xfrm>
        </p:spPr>
        <p:txBody>
          <a:bodyPr/>
          <a:lstStyle/>
          <a:p>
            <a:r>
              <a:rPr lang="cs-CZ" sz="2800" dirty="0"/>
              <a:t>pronikání světla určuje různé zóny ve vodě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DA4BBC-ED8D-4E84-B21E-FE91DEBAF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1"/>
          <a:stretch/>
        </p:blipFill>
        <p:spPr>
          <a:xfrm>
            <a:off x="18000" y="1401286"/>
            <a:ext cx="9108000" cy="4703999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AE5C481-8397-44BA-8113-04A18CFFFCF1}"/>
              </a:ext>
            </a:extLst>
          </p:cNvPr>
          <p:cNvSpPr txBox="1">
            <a:spLocks/>
          </p:cNvSpPr>
          <p:nvPr/>
        </p:nvSpPr>
        <p:spPr bwMode="auto">
          <a:xfrm>
            <a:off x="18001" y="6184076"/>
            <a:ext cx="9108000" cy="57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800" kern="0" dirty="0"/>
              <a:t>rozdíl v moři a ve sladkých vodách (asi 10x hloubka)</a:t>
            </a:r>
          </a:p>
        </p:txBody>
      </p:sp>
    </p:spTree>
    <p:extLst>
      <p:ext uri="{BB962C8B-B14F-4D97-AF65-F5344CB8AC3E}">
        <p14:creationId xmlns:p14="http://schemas.microsoft.com/office/powerpoint/2010/main" val="5620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498914C0-649F-4417-8417-E7C9B9CC6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6" y="0"/>
            <a:ext cx="7019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2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KYSLÍK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063"/>
            <a:ext cx="9143999" cy="2116774"/>
          </a:xfrm>
        </p:spPr>
        <p:txBody>
          <a:bodyPr/>
          <a:lstStyle/>
          <a:p>
            <a:r>
              <a:rPr lang="cs-CZ" sz="2800" dirty="0"/>
              <a:t>složitá situace, mnoho vlivů (teplota, tlak, míchání, ...)</a:t>
            </a:r>
          </a:p>
          <a:p>
            <a:r>
              <a:rPr lang="cs-CZ" sz="2800" dirty="0"/>
              <a:t>dále významně ovlivněno </a:t>
            </a:r>
            <a:r>
              <a:rPr lang="cs-CZ" sz="2800" b="1" dirty="0"/>
              <a:t>biologickými procesy</a:t>
            </a:r>
          </a:p>
          <a:p>
            <a:r>
              <a:rPr lang="cs-CZ" sz="2800" dirty="0"/>
              <a:t>dýchání (i bakteriální rozklad) – snižuje</a:t>
            </a:r>
          </a:p>
          <a:p>
            <a:r>
              <a:rPr lang="cs-CZ" sz="2800" dirty="0"/>
              <a:t>fotosyntéza (závislá na světle) – zvyšuje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30E91A-CCCF-4134-BBE4-DCCB21498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53" y="3141681"/>
            <a:ext cx="3414477" cy="37334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1518D0-824B-4A6C-BCC8-87AE9A6F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5" y="3155564"/>
            <a:ext cx="2779904" cy="37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KYSLÍK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063"/>
            <a:ext cx="9143999" cy="1475506"/>
          </a:xfrm>
        </p:spPr>
        <p:txBody>
          <a:bodyPr/>
          <a:lstStyle/>
          <a:p>
            <a:r>
              <a:rPr lang="cs-CZ" sz="2800" dirty="0"/>
              <a:t>složitá situace, mnoho vlivů (teplota, tlak, míchání, </a:t>
            </a:r>
            <a:r>
              <a:rPr lang="cs-CZ" sz="2800" b="1" dirty="0"/>
              <a:t>biologické procesy</a:t>
            </a:r>
            <a:r>
              <a:rPr lang="cs-CZ" sz="2800" dirty="0"/>
              <a:t>)</a:t>
            </a:r>
          </a:p>
          <a:p>
            <a:r>
              <a:rPr lang="cs-CZ" sz="2800" dirty="0"/>
              <a:t>také se ustavuje stratifikace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FFB884-5FCC-4250-B21B-83D55EEB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 b="10536"/>
          <a:stretch/>
        </p:blipFill>
        <p:spPr>
          <a:xfrm>
            <a:off x="2611141" y="2891373"/>
            <a:ext cx="2137411" cy="29245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24F120-E535-445A-98CB-A47955E5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61" y="2891377"/>
            <a:ext cx="2162556" cy="29043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83073A-4DBB-41C5-98DB-DA778D4C1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589" y="2891376"/>
            <a:ext cx="2137410" cy="290436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5E14A2C-1D14-41ED-B7BE-D057B8F3BB5F}"/>
              </a:ext>
            </a:extLst>
          </p:cNvPr>
          <p:cNvSpPr txBox="1"/>
          <p:nvPr/>
        </p:nvSpPr>
        <p:spPr>
          <a:xfrm>
            <a:off x="2801786" y="6210437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jaro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663562-D884-4445-AECB-F7CF7854D6FA}"/>
              </a:ext>
            </a:extLst>
          </p:cNvPr>
          <p:cNvSpPr txBox="1"/>
          <p:nvPr/>
        </p:nvSpPr>
        <p:spPr>
          <a:xfrm>
            <a:off x="5202245" y="6210437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léto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74AABF-41EE-4755-AADC-8C0D23F9ED82}"/>
              </a:ext>
            </a:extLst>
          </p:cNvPr>
          <p:cNvSpPr txBox="1"/>
          <p:nvPr/>
        </p:nvSpPr>
        <p:spPr>
          <a:xfrm>
            <a:off x="7398400" y="6160353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podzim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2922B3-E372-4EE9-B164-DD356EDBA718}"/>
              </a:ext>
            </a:extLst>
          </p:cNvPr>
          <p:cNvSpPr txBox="1"/>
          <p:nvPr/>
        </p:nvSpPr>
        <p:spPr>
          <a:xfrm>
            <a:off x="624547" y="6210437"/>
            <a:ext cx="135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zima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A9BA130-BD0C-4DEC-A76D-E28138533B27}"/>
              </a:ext>
            </a:extLst>
          </p:cNvPr>
          <p:cNvGrpSpPr/>
          <p:nvPr/>
        </p:nvGrpSpPr>
        <p:grpSpPr>
          <a:xfrm>
            <a:off x="31568" y="2891373"/>
            <a:ext cx="2539746" cy="3268980"/>
            <a:chOff x="31568" y="2891373"/>
            <a:chExt cx="2539746" cy="326898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BB9E4D0-8B12-4B51-A2BA-1EFDFCB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68" y="2891373"/>
              <a:ext cx="2539746" cy="3268980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5EA18564-24B2-4CBF-85DB-73EBACFA0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736" y="2924147"/>
              <a:ext cx="2087118" cy="2891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19DB5-3D1E-4415-A508-C92488AE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262"/>
            <a:ext cx="8229600" cy="1827294"/>
          </a:xfrm>
        </p:spPr>
        <p:txBody>
          <a:bodyPr/>
          <a:lstStyle/>
          <a:p>
            <a:r>
              <a:rPr lang="cs-CZ" dirty="0"/>
              <a:t>HUSTOTA</a:t>
            </a:r>
            <a:br>
              <a:rPr lang="cs-CZ" dirty="0"/>
            </a:br>
            <a:r>
              <a:rPr lang="cs-CZ" sz="2800" dirty="0"/>
              <a:t>cca 1000 kg/m</a:t>
            </a:r>
            <a:r>
              <a:rPr lang="cs-CZ" sz="2800" baseline="30000" dirty="0"/>
              <a:t>3</a:t>
            </a:r>
            <a:br>
              <a:rPr lang="cs-CZ" sz="2800" dirty="0"/>
            </a:br>
            <a:r>
              <a:rPr lang="cs-CZ" sz="2800" dirty="0"/>
              <a:t>závisí na teplotě a rozpuštěných látkách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6FAF4A-2C38-4F43-80ED-F2D451818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27" y="2861953"/>
            <a:ext cx="4412673" cy="3881737"/>
          </a:xfrm>
        </p:spPr>
        <p:txBody>
          <a:bodyPr/>
          <a:lstStyle/>
          <a:p>
            <a:r>
              <a:rPr lang="cs-CZ" dirty="0"/>
              <a:t>nadnáší – snazší pohyb</a:t>
            </a:r>
          </a:p>
          <a:p>
            <a:r>
              <a:rPr lang="cs-CZ" dirty="0"/>
              <a:t>nejsou potřeba opěrné struktury</a:t>
            </a:r>
          </a:p>
          <a:p>
            <a:r>
              <a:rPr lang="cs-CZ" dirty="0"/>
              <a:t>stromy x chaluhy</a:t>
            </a:r>
          </a:p>
          <a:p>
            <a:r>
              <a:rPr lang="cs-CZ" dirty="0"/>
              <a:t>bezobratlí</a:t>
            </a:r>
          </a:p>
          <a:p>
            <a:r>
              <a:rPr lang="cs-CZ" dirty="0"/>
              <a:t>plejtvák x slon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3E45DE-A637-484E-9F70-85EEAD84F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861953"/>
            <a:ext cx="4412672" cy="3881737"/>
          </a:xfrm>
        </p:spPr>
        <p:txBody>
          <a:bodyPr/>
          <a:lstStyle/>
          <a:p>
            <a:r>
              <a:rPr lang="cs-CZ" dirty="0"/>
              <a:t>klade větší odpor při pohybu – je třeba hydrodynamický tvar</a:t>
            </a:r>
          </a:p>
          <a:p>
            <a:r>
              <a:rPr lang="cs-CZ" dirty="0"/>
              <a:t>hydrostatický tlak</a:t>
            </a:r>
          </a:p>
          <a:p>
            <a:r>
              <a:rPr lang="cs-CZ" b="1" dirty="0"/>
              <a:t>p = h. </a:t>
            </a:r>
            <a:r>
              <a:rPr lang="cs-CZ" b="1" dirty="0">
                <a:sym typeface="Symbol" panose="05050102010706020507" pitchFamily="18" charset="2"/>
              </a:rPr>
              <a:t></a:t>
            </a:r>
            <a:r>
              <a:rPr lang="cs-CZ" b="1" dirty="0"/>
              <a:t>. g</a:t>
            </a:r>
          </a:p>
          <a:p>
            <a:r>
              <a:rPr lang="cs-CZ" dirty="0"/>
              <a:t>každých 10 m tlak 1 </a:t>
            </a:r>
            <a:r>
              <a:rPr lang="cs-CZ" dirty="0" err="1"/>
              <a:t>atm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1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KYSLÍK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3305"/>
            <a:ext cx="9143999" cy="1475506"/>
          </a:xfrm>
        </p:spPr>
        <p:txBody>
          <a:bodyPr/>
          <a:lstStyle/>
          <a:p>
            <a:r>
              <a:rPr lang="cs-CZ" sz="2800" dirty="0"/>
              <a:t>složitá situace, mnoho vlivů (teplota, tlak, míchání, </a:t>
            </a:r>
            <a:r>
              <a:rPr lang="cs-CZ" sz="2800" b="1" dirty="0"/>
              <a:t>biologické procesy</a:t>
            </a:r>
            <a:r>
              <a:rPr lang="cs-CZ" sz="2800" dirty="0"/>
              <a:t>)</a:t>
            </a:r>
          </a:p>
          <a:p>
            <a:r>
              <a:rPr lang="cs-CZ" sz="2800" dirty="0"/>
              <a:t>také se ustavuje stratifikace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0840B67-4C21-421B-B0E2-D3519FDDD05C}"/>
              </a:ext>
            </a:extLst>
          </p:cNvPr>
          <p:cNvSpPr txBox="1"/>
          <p:nvPr/>
        </p:nvSpPr>
        <p:spPr>
          <a:xfrm>
            <a:off x="985653" y="2276385"/>
            <a:ext cx="720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přehrada Seč, Chrudimka, 2019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A6423A27-E2E4-43AC-8906-3B3139515189}"/>
              </a:ext>
            </a:extLst>
          </p:cNvPr>
          <p:cNvGrpSpPr/>
          <p:nvPr/>
        </p:nvGrpSpPr>
        <p:grpSpPr>
          <a:xfrm>
            <a:off x="0" y="2842545"/>
            <a:ext cx="9178130" cy="3859567"/>
            <a:chOff x="0" y="2842545"/>
            <a:chExt cx="9178130" cy="3859567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F217AC48-7932-43A5-90AA-697CC0621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130" y="4864612"/>
              <a:ext cx="4500000" cy="1837500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F8CBFE3A-BB5D-4658-92C4-0257A1F4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4612"/>
              <a:ext cx="4500000" cy="1837500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31DB7D64-7EA7-4706-8665-DF47CC38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999" y="2842545"/>
              <a:ext cx="4500000" cy="1837500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F9C4E55-9365-4A5E-A68F-CCB93829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47103"/>
              <a:ext cx="4500000" cy="1837500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42468271-27BD-436F-A3D7-E679BC93BDA0}"/>
                </a:ext>
              </a:extLst>
            </p:cNvPr>
            <p:cNvSpPr txBox="1"/>
            <p:nvPr/>
          </p:nvSpPr>
          <p:spPr>
            <a:xfrm>
              <a:off x="178130" y="3987520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25.3.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07246494-1FC9-4EDA-9A37-93B84A70D42D}"/>
                </a:ext>
              </a:extLst>
            </p:cNvPr>
            <p:cNvSpPr txBox="1"/>
            <p:nvPr/>
          </p:nvSpPr>
          <p:spPr>
            <a:xfrm>
              <a:off x="4845985" y="3983843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20.5.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683415A-B696-444F-95E2-20B1E8B809A8}"/>
                </a:ext>
              </a:extLst>
            </p:cNvPr>
            <p:cNvSpPr txBox="1"/>
            <p:nvPr/>
          </p:nvSpPr>
          <p:spPr>
            <a:xfrm>
              <a:off x="178130" y="5982226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29.7.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DCC890BE-7938-4A86-B0E8-72255797072D}"/>
                </a:ext>
              </a:extLst>
            </p:cNvPr>
            <p:cNvSpPr txBox="1"/>
            <p:nvPr/>
          </p:nvSpPr>
          <p:spPr>
            <a:xfrm>
              <a:off x="4845984" y="5982226"/>
              <a:ext cx="1353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/>
                <a:t>9.9.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99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38"/>
            <a:ext cx="8229600" cy="770391"/>
          </a:xfrm>
        </p:spPr>
        <p:txBody>
          <a:bodyPr/>
          <a:lstStyle/>
          <a:p>
            <a:r>
              <a:rPr lang="cs-CZ" dirty="0"/>
              <a:t>KYSLÍK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2673"/>
            <a:ext cx="9143999" cy="549231"/>
          </a:xfrm>
        </p:spPr>
        <p:txBody>
          <a:bodyPr/>
          <a:lstStyle/>
          <a:p>
            <a:r>
              <a:rPr lang="cs-CZ" sz="2800" dirty="0"/>
              <a:t>jiná situace v moři, ale také mnoho vlivů, stratifikace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91492C-DB54-4611-A70C-08D0B82AF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b="8225"/>
          <a:stretch/>
        </p:blipFill>
        <p:spPr>
          <a:xfrm>
            <a:off x="1204145" y="1053295"/>
            <a:ext cx="3545985" cy="580470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6DADB84-D0CA-46E2-9E58-33C436FE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71" y="3966358"/>
            <a:ext cx="3019528" cy="28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67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pH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063"/>
            <a:ext cx="9143999" cy="2520534"/>
          </a:xfrm>
        </p:spPr>
        <p:txBody>
          <a:bodyPr/>
          <a:lstStyle/>
          <a:p>
            <a:r>
              <a:rPr lang="cs-CZ" sz="2800" dirty="0"/>
              <a:t>složitá situace, mnoho vlivů (teplota, rozpuštěné látky)</a:t>
            </a:r>
          </a:p>
          <a:p>
            <a:r>
              <a:rPr lang="cs-CZ" sz="2800" dirty="0"/>
              <a:t>přesto většinou stabilní (tekoucí vody – promíchání, moře – promíchání, obsah chemických látek)</a:t>
            </a:r>
          </a:p>
          <a:p>
            <a:r>
              <a:rPr lang="cs-CZ" sz="2800" dirty="0"/>
              <a:t>stojaté vody: významně ovlivňují biologické procesy</a:t>
            </a:r>
          </a:p>
          <a:p>
            <a:r>
              <a:rPr lang="cs-CZ" sz="2800" dirty="0"/>
              <a:t>fotosyntéza (závislá na světle) – zvyšuje pH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70899A-1CB7-491C-8B5D-BA37353BE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4485" r="9871" b="15537"/>
          <a:stretch/>
        </p:blipFill>
        <p:spPr>
          <a:xfrm>
            <a:off x="1650672" y="2523507"/>
            <a:ext cx="7386452" cy="4346369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8FD3B9C-F0EF-49CC-A029-55B24B98279E}"/>
              </a:ext>
            </a:extLst>
          </p:cNvPr>
          <p:cNvCxnSpPr/>
          <p:nvPr/>
        </p:nvCxnSpPr>
        <p:spPr>
          <a:xfrm>
            <a:off x="3895106" y="3253840"/>
            <a:ext cx="0" cy="2909454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130C395-DC36-47AA-A454-B0FD4E36530C}"/>
              </a:ext>
            </a:extLst>
          </p:cNvPr>
          <p:cNvCxnSpPr/>
          <p:nvPr/>
        </p:nvCxnSpPr>
        <p:spPr>
          <a:xfrm>
            <a:off x="5403273" y="3230089"/>
            <a:ext cx="0" cy="2909454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110675-5F12-4BB7-8C8F-B4A0F6EDFC45}"/>
              </a:ext>
            </a:extLst>
          </p:cNvPr>
          <p:cNvSpPr txBox="1"/>
          <p:nvPr/>
        </p:nvSpPr>
        <p:spPr>
          <a:xfrm>
            <a:off x="3610098" y="2861953"/>
            <a:ext cx="59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noc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B1B3D58-C01C-41EF-9B4E-DA1DB1AE0366}"/>
              </a:ext>
            </a:extLst>
          </p:cNvPr>
          <p:cNvSpPr txBox="1"/>
          <p:nvPr/>
        </p:nvSpPr>
        <p:spPr>
          <a:xfrm>
            <a:off x="5106390" y="2860757"/>
            <a:ext cx="59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den</a:t>
            </a:r>
          </a:p>
        </p:txBody>
      </p:sp>
    </p:spTree>
    <p:extLst>
      <p:ext uri="{BB962C8B-B14F-4D97-AF65-F5344CB8AC3E}">
        <p14:creationId xmlns:p14="http://schemas.microsoft.com/office/powerpoint/2010/main" val="9017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888"/>
            <a:ext cx="4118123" cy="770391"/>
          </a:xfrm>
        </p:spPr>
        <p:txBody>
          <a:bodyPr/>
          <a:lstStyle/>
          <a:p>
            <a:r>
              <a:rPr lang="cs-CZ" dirty="0"/>
              <a:t>pH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D3A32F-6425-4DFE-97B2-4CC8D70DB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 rot="16200000">
            <a:off x="3202062" y="916061"/>
            <a:ext cx="6858000" cy="5025877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A62D1E9-E649-4F95-B221-B1DEBC86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2"/>
            <a:ext cx="4322618" cy="4525963"/>
          </a:xfrm>
        </p:spPr>
        <p:txBody>
          <a:bodyPr/>
          <a:lstStyle/>
          <a:p>
            <a:r>
              <a:rPr lang="cs-CZ" dirty="0"/>
              <a:t>významně ovlivňuje výskyt a život organismů</a:t>
            </a:r>
          </a:p>
          <a:p>
            <a:r>
              <a:rPr lang="cs-CZ" dirty="0"/>
              <a:t>výkyvy:</a:t>
            </a:r>
          </a:p>
          <a:p>
            <a:r>
              <a:rPr lang="cs-CZ" dirty="0"/>
              <a:t>fotosyntéza</a:t>
            </a:r>
          </a:p>
          <a:p>
            <a:r>
              <a:rPr lang="cs-CZ" dirty="0"/>
              <a:t>jarní tání</a:t>
            </a:r>
          </a:p>
        </p:txBody>
      </p:sp>
    </p:spTree>
    <p:extLst>
      <p:ext uri="{BB962C8B-B14F-4D97-AF65-F5344CB8AC3E}">
        <p14:creationId xmlns:p14="http://schemas.microsoft.com/office/powerpoint/2010/main" val="10539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AAE70-136D-4884-9D14-AC7B60D37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68415"/>
            <a:ext cx="8229600" cy="1728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Děkuji za pozornost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B08034-D023-459B-9491-4EB6299B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45360"/>
            <a:ext cx="8229600" cy="20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kern="0" dirty="0"/>
              <a:t>Pokračování za týden: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kern="0" dirty="0"/>
              <a:t>Mgr. Josef Hotový</a:t>
            </a:r>
          </a:p>
        </p:txBody>
      </p:sp>
    </p:spTree>
    <p:extLst>
      <p:ext uri="{BB962C8B-B14F-4D97-AF65-F5344CB8AC3E}">
        <p14:creationId xmlns:p14="http://schemas.microsoft.com/office/powerpoint/2010/main" val="23418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SALINITA - MOŘE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2062"/>
            <a:ext cx="8229600" cy="2045523"/>
          </a:xfrm>
        </p:spPr>
        <p:txBody>
          <a:bodyPr/>
          <a:lstStyle/>
          <a:p>
            <a:r>
              <a:rPr lang="cs-CZ" sz="2800" dirty="0"/>
              <a:t>cca 35 ‰, převážně </a:t>
            </a:r>
            <a:r>
              <a:rPr lang="cs-CZ" sz="2800" dirty="0" err="1"/>
              <a:t>NaCl</a:t>
            </a:r>
            <a:r>
              <a:rPr lang="cs-CZ" sz="2800" dirty="0"/>
              <a:t>, dále Ca, Mg, K</a:t>
            </a:r>
          </a:p>
          <a:p>
            <a:r>
              <a:rPr lang="cs-CZ" sz="2800" dirty="0"/>
              <a:t>vyšší – oblasti s velkým výparem, uzavřená moře (Rudé, Středozemní)</a:t>
            </a:r>
          </a:p>
          <a:p>
            <a:r>
              <a:rPr lang="cs-CZ" sz="2800" dirty="0"/>
              <a:t>nižší – malý výpar, přítok řek (Balt)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466B54-2F0D-4D43-A4AB-627F6752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9" y="2964339"/>
            <a:ext cx="5581402" cy="38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SALINITA - MOŘE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062"/>
            <a:ext cx="9144000" cy="5228109"/>
          </a:xfrm>
        </p:spPr>
        <p:txBody>
          <a:bodyPr/>
          <a:lstStyle/>
          <a:p>
            <a:r>
              <a:rPr lang="cs-CZ" sz="2800" dirty="0"/>
              <a:t>cca 35 ‰ (tj. 35 g solí v 1 litru)</a:t>
            </a:r>
          </a:p>
          <a:p>
            <a:r>
              <a:rPr lang="cs-CZ" sz="2800" dirty="0"/>
              <a:t>zvyšuje hustotu vody (1025 kg/m</a:t>
            </a:r>
            <a:r>
              <a:rPr lang="cs-CZ" sz="2800" baseline="30000" dirty="0"/>
              <a:t>3</a:t>
            </a:r>
            <a:r>
              <a:rPr lang="cs-CZ" sz="2800" dirty="0"/>
              <a:t>) – přítoky!</a:t>
            </a:r>
          </a:p>
          <a:p>
            <a:r>
              <a:rPr lang="cs-CZ" sz="2800" dirty="0"/>
              <a:t>snižuje teplotu tuhnutí (-1,8°C)</a:t>
            </a:r>
          </a:p>
          <a:p>
            <a:r>
              <a:rPr lang="cs-CZ" sz="2800" dirty="0"/>
              <a:t>relativně stálé pH 8,1 – 8,3</a:t>
            </a:r>
          </a:p>
          <a:p>
            <a:endParaRPr lang="cs-CZ" sz="2800" dirty="0"/>
          </a:p>
          <a:p>
            <a:r>
              <a:rPr lang="cs-CZ" sz="2800" b="1" dirty="0"/>
              <a:t>brakická voda</a:t>
            </a:r>
            <a:r>
              <a:rPr lang="cs-CZ" sz="2800" dirty="0"/>
              <a:t> – v oblasti míchání mořské vody a přítoku z řeky, salinita kolísá i podle přílivu a odlivu</a:t>
            </a:r>
          </a:p>
          <a:p>
            <a:endParaRPr lang="cs-CZ" sz="2800" dirty="0"/>
          </a:p>
          <a:p>
            <a:r>
              <a:rPr lang="cs-CZ" sz="2800" b="1" dirty="0"/>
              <a:t>„sladká“ voda</a:t>
            </a:r>
            <a:r>
              <a:rPr lang="cs-CZ" sz="2800" dirty="0"/>
              <a:t> – salinita 0,05 – 0,4 ‰ (100x nižší)</a:t>
            </a:r>
          </a:p>
        </p:txBody>
      </p:sp>
    </p:spTree>
    <p:extLst>
      <p:ext uri="{BB962C8B-B14F-4D97-AF65-F5344CB8AC3E}">
        <p14:creationId xmlns:p14="http://schemas.microsoft.com/office/powerpoint/2010/main" val="74810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OSMOTICKÉ JEVY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7C8E4D9-3142-4C10-8884-5DBB1C28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91" y="1146163"/>
            <a:ext cx="2676525" cy="19431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85EE8B-412C-4972-B5D9-1C4526D7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36" y="1155688"/>
            <a:ext cx="2686050" cy="19240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093ED7-F16B-4118-97A3-9AB7E31EB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2" y="1146163"/>
            <a:ext cx="2667000" cy="19240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7F2B2B-E411-4B25-8C4B-E0963B05C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804" y="3158812"/>
            <a:ext cx="2628900" cy="35528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DAFC4D-DBA5-47D5-A233-9E4042039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59" y="3149287"/>
            <a:ext cx="2562225" cy="3552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6F2A55B-DE9B-47DA-9B5A-91D9F80A9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7299" y="3149287"/>
            <a:ext cx="33623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88"/>
            <a:ext cx="8229600" cy="770391"/>
          </a:xfrm>
        </p:spPr>
        <p:txBody>
          <a:bodyPr/>
          <a:lstStyle/>
          <a:p>
            <a:r>
              <a:rPr lang="cs-CZ" dirty="0"/>
              <a:t>OSMOTICKÉ JEVY</a:t>
            </a:r>
          </a:p>
        </p:txBody>
      </p:sp>
      <p:pic>
        <p:nvPicPr>
          <p:cNvPr id="8" name="obrázek 67">
            <a:extLst>
              <a:ext uri="{FF2B5EF4-FFF2-40B4-BE49-F238E27FC236}">
                <a16:creationId xmlns:a16="http://schemas.microsoft.com/office/drawing/2014/main" id="{39F83974-C744-42C3-9FDB-8B10F0282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76059"/>
          <a:stretch/>
        </p:blipFill>
        <p:spPr bwMode="auto">
          <a:xfrm>
            <a:off x="112972" y="2694508"/>
            <a:ext cx="8918056" cy="7730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7C8E4D9-3142-4C10-8884-5DBB1C286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685386"/>
            <a:ext cx="2676525" cy="19431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85EE8B-412C-4972-B5D9-1C4526D7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978" y="682118"/>
            <a:ext cx="2686050" cy="19240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093ED7-F16B-4118-97A3-9AB7E31E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2" y="694911"/>
            <a:ext cx="2667000" cy="19240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1735A5B-E0C2-4B27-BE4A-8221E519A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0856" r="51454"/>
          <a:stretch/>
        </p:blipFill>
        <p:spPr bwMode="auto">
          <a:xfrm>
            <a:off x="0" y="3555947"/>
            <a:ext cx="4393870" cy="33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BD78D10-A6D8-4C7C-ABC9-7AE54304C55E}"/>
              </a:ext>
            </a:extLst>
          </p:cNvPr>
          <p:cNvSpPr txBox="1"/>
          <p:nvPr/>
        </p:nvSpPr>
        <p:spPr>
          <a:xfrm>
            <a:off x="47507" y="3550732"/>
            <a:ext cx="95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moře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D9122D52-7B7A-49FF-852D-1B46D6713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8" t="7129" r="3295" b="4088"/>
          <a:stretch/>
        </p:blipFill>
        <p:spPr bwMode="auto">
          <a:xfrm>
            <a:off x="4750130" y="3569335"/>
            <a:ext cx="4393870" cy="328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88322F-4FDA-4A4C-A32E-3ACF658EC915}"/>
              </a:ext>
            </a:extLst>
          </p:cNvPr>
          <p:cNvSpPr txBox="1"/>
          <p:nvPr/>
        </p:nvSpPr>
        <p:spPr>
          <a:xfrm>
            <a:off x="4762873" y="3574482"/>
            <a:ext cx="199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sladkovodní</a:t>
            </a:r>
          </a:p>
        </p:txBody>
      </p:sp>
    </p:spTree>
    <p:extLst>
      <p:ext uri="{BB962C8B-B14F-4D97-AF65-F5344CB8AC3E}">
        <p14:creationId xmlns:p14="http://schemas.microsoft.com/office/powerpoint/2010/main" val="158968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888"/>
            <a:ext cx="8229600" cy="770391"/>
          </a:xfrm>
        </p:spPr>
        <p:txBody>
          <a:bodyPr/>
          <a:lstStyle/>
          <a:p>
            <a:r>
              <a:rPr lang="cs-CZ" dirty="0"/>
              <a:t>TEPLOTA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2685"/>
            <a:ext cx="9144000" cy="1000494"/>
          </a:xfrm>
        </p:spPr>
        <p:txBody>
          <a:bodyPr/>
          <a:lstStyle/>
          <a:p>
            <a:r>
              <a:rPr lang="cs-CZ" sz="2800" dirty="0"/>
              <a:t>vysoká tepelná kapacita vody</a:t>
            </a:r>
          </a:p>
          <a:p>
            <a:r>
              <a:rPr lang="cs-CZ" sz="2800" dirty="0"/>
              <a:t>stabilita – malé denní i roční výkyvy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A9820069-9EFA-46C6-827F-26ED87C5A221}"/>
              </a:ext>
            </a:extLst>
          </p:cNvPr>
          <p:cNvSpPr txBox="1">
            <a:spLocks/>
          </p:cNvSpPr>
          <p:nvPr/>
        </p:nvSpPr>
        <p:spPr bwMode="auto">
          <a:xfrm>
            <a:off x="0" y="6270171"/>
            <a:ext cx="9144000" cy="58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800" kern="0" dirty="0"/>
              <a:t>návrat organismů do vody, přezimování (larvy hmyzu)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6F5215B-C6C3-4AEA-9909-4D22E2F1CFCC}"/>
              </a:ext>
            </a:extLst>
          </p:cNvPr>
          <p:cNvGrpSpPr>
            <a:grpSpLocks noChangeAspect="1"/>
          </p:cNvGrpSpPr>
          <p:nvPr/>
        </p:nvGrpSpPr>
        <p:grpSpPr>
          <a:xfrm>
            <a:off x="787264" y="1793179"/>
            <a:ext cx="7569472" cy="4549122"/>
            <a:chOff x="1735568" y="2061246"/>
            <a:chExt cx="7123424" cy="4281055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A11FF02B-8CFC-4166-B1C2-AC2C420AED21}"/>
                </a:ext>
              </a:extLst>
            </p:cNvPr>
            <p:cNvGrpSpPr/>
            <p:nvPr/>
          </p:nvGrpSpPr>
          <p:grpSpPr>
            <a:xfrm>
              <a:off x="1735568" y="2061246"/>
              <a:ext cx="5672864" cy="4281055"/>
              <a:chOff x="3471136" y="2588820"/>
              <a:chExt cx="5672864" cy="4281055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DE089EC2-9123-4D29-B10C-04A3BC6C62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79" t="1820"/>
              <a:stretch/>
            </p:blipFill>
            <p:spPr>
              <a:xfrm>
                <a:off x="3471136" y="2588820"/>
                <a:ext cx="5672864" cy="4281055"/>
              </a:xfrm>
              <a:prstGeom prst="rect">
                <a:avLst/>
              </a:prstGeom>
            </p:spPr>
          </p:pic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6BE016F5-7B8C-4237-BE64-A29908B35F73}"/>
                  </a:ext>
                </a:extLst>
              </p:cNvPr>
              <p:cNvSpPr/>
              <p:nvPr/>
            </p:nvSpPr>
            <p:spPr>
              <a:xfrm>
                <a:off x="4702630" y="5569528"/>
                <a:ext cx="1045028" cy="5848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D1B6B62F-A16A-468C-B7B3-8EEFCB912948}"/>
                </a:ext>
              </a:extLst>
            </p:cNvPr>
            <p:cNvSpPr txBox="1"/>
            <p:nvPr/>
          </p:nvSpPr>
          <p:spPr>
            <a:xfrm>
              <a:off x="7707086" y="2874702"/>
              <a:ext cx="97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vzduch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20903F61-75C5-4B22-BA03-FC9259940076}"/>
                </a:ext>
              </a:extLst>
            </p:cNvPr>
            <p:cNvSpPr txBox="1"/>
            <p:nvPr/>
          </p:nvSpPr>
          <p:spPr>
            <a:xfrm>
              <a:off x="7707085" y="4489746"/>
              <a:ext cx="1151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hloubka, tekoucí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71FAA5F-871D-4F8C-9774-E99299ACC1B9}"/>
                </a:ext>
              </a:extLst>
            </p:cNvPr>
            <p:cNvSpPr txBox="1"/>
            <p:nvPr/>
          </p:nvSpPr>
          <p:spPr>
            <a:xfrm>
              <a:off x="7707085" y="5265191"/>
              <a:ext cx="97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povrch</a:t>
              </a:r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FE114986-006C-4C0D-B05D-4A6AC51908AA}"/>
                </a:ext>
              </a:extLst>
            </p:cNvPr>
            <p:cNvCxnSpPr>
              <a:stCxn id="4" idx="1"/>
            </p:cNvCxnSpPr>
            <p:nvPr/>
          </p:nvCxnSpPr>
          <p:spPr>
            <a:xfrm flipH="1">
              <a:off x="7184571" y="3059368"/>
              <a:ext cx="522515" cy="37050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780ED9B2-1383-4ABE-800E-4C22807C84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4571" y="4295586"/>
              <a:ext cx="573299" cy="51732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E90078C8-9441-4B2A-B257-7F6022C529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3202" y="4618054"/>
              <a:ext cx="1009276" cy="88886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1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ANOMÁLIE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780812"/>
            <a:ext cx="8752114" cy="537349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nejvyšší hustota při 4°C (v moři při 2°C)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EA53E1-9528-4871-9447-48CD5EC7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585"/>
          <a:stretch/>
        </p:blipFill>
        <p:spPr>
          <a:xfrm>
            <a:off x="362197" y="1318161"/>
            <a:ext cx="8419605" cy="55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4DA32-1ACC-4E07-880D-D04736A0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513"/>
            <a:ext cx="8229600" cy="770391"/>
          </a:xfrm>
        </p:spPr>
        <p:txBody>
          <a:bodyPr/>
          <a:lstStyle/>
          <a:p>
            <a:r>
              <a:rPr lang="cs-CZ" dirty="0"/>
              <a:t>TEPLOTNÍ ANOMÁLIE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FA4FF-79D6-4A8F-AFC9-0FD8CD94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30" y="780812"/>
            <a:ext cx="8752114" cy="3043043"/>
          </a:xfrm>
        </p:spPr>
        <p:txBody>
          <a:bodyPr lIns="36000" tIns="36000" rIns="36000" bIns="36000">
            <a:noAutofit/>
          </a:bodyPr>
          <a:lstStyle/>
          <a:p>
            <a:r>
              <a:rPr lang="cs-CZ" sz="2800" dirty="0"/>
              <a:t>nejvyšší hustota při 4°C (v moři při 2°C)</a:t>
            </a:r>
          </a:p>
          <a:p>
            <a:r>
              <a:rPr lang="cs-CZ" sz="2800" dirty="0"/>
              <a:t>důsledky: led plave, voda zamrzá od hladiny</a:t>
            </a:r>
          </a:p>
          <a:p>
            <a:r>
              <a:rPr lang="cs-CZ" sz="2800" dirty="0"/>
              <a:t>u dna voda s nejvyšší hustotou – kapalná, nezmrzlá – vhodné prostředí pro život</a:t>
            </a:r>
          </a:p>
          <a:p>
            <a:r>
              <a:rPr lang="cs-CZ" sz="2800" dirty="0"/>
              <a:t>stratifikace</a:t>
            </a:r>
            <a:br>
              <a:rPr lang="cs-CZ" sz="2800" dirty="0"/>
            </a:br>
            <a:r>
              <a:rPr lang="cs-CZ" sz="2800" dirty="0"/>
              <a:t>(rozvrstvení)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EA53E1-9528-4871-9447-48CD5EC7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585"/>
          <a:stretch/>
        </p:blipFill>
        <p:spPr>
          <a:xfrm>
            <a:off x="2743200" y="2645982"/>
            <a:ext cx="6400800" cy="42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609</Words>
  <Application>Microsoft Office PowerPoint</Application>
  <PresentationFormat>Předvádění na obrazovce (4:3)</PresentationFormat>
  <Paragraphs>108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Arial</vt:lpstr>
      <vt:lpstr>Výchozí návrh</vt:lpstr>
      <vt:lpstr>Těžký život ve vodě - voda jako prostředí</vt:lpstr>
      <vt:lpstr>HUSTOTA cca 1000 kg/m3 závisí na teplotě a rozpuštěných látkách</vt:lpstr>
      <vt:lpstr>SALINITA - MOŘE</vt:lpstr>
      <vt:lpstr>SALINITA - MOŘE</vt:lpstr>
      <vt:lpstr>OSMOTICKÉ JEVY</vt:lpstr>
      <vt:lpstr>OSMOTICKÉ JEVY</vt:lpstr>
      <vt:lpstr>TEPLOTA</vt:lpstr>
      <vt:lpstr>TEPLOTNÍ ANOMÁLIE VODY</vt:lpstr>
      <vt:lpstr>TEPLOTNÍ ANOMÁLIE VODY</vt:lpstr>
      <vt:lpstr>TEPLOTNÍ STRATIFIKACE</vt:lpstr>
      <vt:lpstr>TEPLOTNÍ STRATIFIKACE</vt:lpstr>
      <vt:lpstr>TEPLOTNÍ STRATIFIKACE</vt:lpstr>
      <vt:lpstr>TEPLOTNÍ STRATIFIKACE</vt:lpstr>
      <vt:lpstr>SVĚTLO</vt:lpstr>
      <vt:lpstr>SVĚTLO</vt:lpstr>
      <vt:lpstr>SVĚTLO</vt:lpstr>
      <vt:lpstr>Prezentace aplikace PowerPoint</vt:lpstr>
      <vt:lpstr>KYSLÍK</vt:lpstr>
      <vt:lpstr>KYSLÍK</vt:lpstr>
      <vt:lpstr>KYSLÍK</vt:lpstr>
      <vt:lpstr>KYSLÍK</vt:lpstr>
      <vt:lpstr>pH</vt:lpstr>
      <vt:lpstr>pH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Těžký život ve vodě - voda jako prostředí</dc:title>
  <dc:creator>jirka</dc:creator>
  <cp:lastModifiedBy>Jiří Matušek</cp:lastModifiedBy>
  <cp:revision>42</cp:revision>
  <dcterms:created xsi:type="dcterms:W3CDTF">2019-10-17T17:58:12Z</dcterms:created>
  <dcterms:modified xsi:type="dcterms:W3CDTF">2021-03-15T09:10:31Z</dcterms:modified>
</cp:coreProperties>
</file>